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0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EDA96F8-2724-4A36-A959-01F9BFB91F92}" type="datetimeFigureOut">
              <a:rPr lang="en-GB" smtClean="0"/>
              <a:t>15/09/2024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400946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EDA96F8-2724-4A36-A959-01F9BFB91F92}" type="datetimeFigureOut">
              <a:rPr lang="en-GB" smtClean="0"/>
              <a:t>15/09/2024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275823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EDA96F8-2724-4A36-A959-01F9BFB91F92}" type="datetimeFigureOut">
              <a:rPr lang="en-GB" smtClean="0"/>
              <a:t>15/09/2024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117928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EDA96F8-2724-4A36-A959-01F9BFB91F92}" type="datetimeFigureOut">
              <a:rPr lang="en-GB" smtClean="0"/>
              <a:t>15/09/2024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3011371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EDA96F8-2724-4A36-A959-01F9BFB91F92}" type="datetimeFigureOut">
              <a:rPr lang="en-GB" smtClean="0"/>
              <a:t>15/09/2024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1081243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EDA96F8-2724-4A36-A959-01F9BFB91F92}" type="datetimeFigureOut">
              <a:rPr lang="en-GB" smtClean="0"/>
              <a:t>15/09/2024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1359008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EDA96F8-2724-4A36-A959-01F9BFB91F92}" type="datetimeFigureOut">
              <a:rPr lang="en-GB" smtClean="0"/>
              <a:t>15/09/2024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186569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EDA96F8-2724-4A36-A959-01F9BFB91F92}" type="datetimeFigureOut">
              <a:rPr lang="en-GB" smtClean="0"/>
              <a:t>15/09/2024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429365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A96F8-2724-4A36-A959-01F9BFB91F92}" type="datetimeFigureOut">
              <a:rPr lang="en-GB" smtClean="0"/>
              <a:t>15/09/2024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535977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DA96F8-2724-4A36-A959-01F9BFB91F92}" type="datetimeFigureOut">
              <a:rPr lang="en-GB" smtClean="0"/>
              <a:t>15/09/2024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3350506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DA96F8-2724-4A36-A959-01F9BFB91F92}" type="datetimeFigureOut">
              <a:rPr lang="en-GB" smtClean="0"/>
              <a:t>15/09/2024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A7760-4BC9-4A32-BFD5-9CF329B535B2}" type="slidenum">
              <a:rPr lang="en-GB" smtClean="0"/>
              <a:t>‹#›</a:t>
            </a:fld>
            <a:endParaRPr lang="en-GB"/>
          </a:p>
        </p:txBody>
      </p:sp>
    </p:spTree>
    <p:extLst>
      <p:ext uri="{BB962C8B-B14F-4D97-AF65-F5344CB8AC3E}">
        <p14:creationId xmlns:p14="http://schemas.microsoft.com/office/powerpoint/2010/main" val="2184029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A96F8-2724-4A36-A959-01F9BFB91F92}" type="datetimeFigureOut">
              <a:rPr lang="en-GB" smtClean="0"/>
              <a:t>15/09/2024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A7760-4BC9-4A32-BFD5-9CF329B535B2}" type="slidenum">
              <a:rPr lang="en-GB" smtClean="0"/>
              <a:t>‹#›</a:t>
            </a:fld>
            <a:endParaRPr lang="en-GB"/>
          </a:p>
        </p:txBody>
      </p:sp>
    </p:spTree>
    <p:extLst>
      <p:ext uri="{BB962C8B-B14F-4D97-AF65-F5344CB8AC3E}">
        <p14:creationId xmlns:p14="http://schemas.microsoft.com/office/powerpoint/2010/main" val="38123987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260" y="145451"/>
            <a:ext cx="9560504" cy="1661993"/>
          </a:xfrm>
          <a:prstGeom prst="rect">
            <a:avLst/>
          </a:prstGeom>
          <a:noFill/>
        </p:spPr>
        <p:txBody>
          <a:bodyPr wrap="square" rtlCol="0">
            <a:spAutoFit/>
          </a:bodyPr>
          <a:lstStyle/>
          <a:p>
            <a:pPr algn="just"/>
            <a:r>
              <a:rPr lang="en-GB" sz="1600" b="1" u="sng" dirty="0">
                <a:latin typeface="Ruluko" panose="02000000000000000000" pitchFamily="2" charset="0"/>
              </a:rPr>
              <a:t>Year 6 Spelling Homework – </a:t>
            </a:r>
            <a:r>
              <a:rPr lang="en-GB" sz="1600" b="1" u="sng" dirty="0" smtClean="0">
                <a:latin typeface="Ruluko" panose="02000000000000000000" pitchFamily="2" charset="0"/>
              </a:rPr>
              <a:t>Thursday 19</a:t>
            </a:r>
            <a:r>
              <a:rPr lang="en-GB" sz="1600" b="1" u="sng" baseline="30000" dirty="0" smtClean="0">
                <a:latin typeface="Ruluko" panose="02000000000000000000" pitchFamily="2" charset="0"/>
              </a:rPr>
              <a:t>th</a:t>
            </a:r>
            <a:r>
              <a:rPr lang="en-GB" sz="1600" b="1" u="sng" dirty="0" smtClean="0">
                <a:latin typeface="Ruluko" panose="02000000000000000000" pitchFamily="2" charset="0"/>
              </a:rPr>
              <a:t> </a:t>
            </a:r>
            <a:r>
              <a:rPr lang="en-GB" sz="1600" b="1" u="sng" dirty="0">
                <a:latin typeface="Ruluko" panose="02000000000000000000" pitchFamily="2" charset="0"/>
              </a:rPr>
              <a:t>September </a:t>
            </a:r>
            <a:r>
              <a:rPr lang="en-GB" sz="1600" b="1" u="sng" dirty="0" smtClean="0">
                <a:latin typeface="Ruluko" panose="02000000000000000000" pitchFamily="2" charset="0"/>
              </a:rPr>
              <a:t>2024</a:t>
            </a:r>
            <a:endParaRPr lang="en-GB" sz="1600" b="1" u="sng" dirty="0">
              <a:latin typeface="Ruluko" panose="02000000000000000000" pitchFamily="2" charset="0"/>
            </a:endParaRPr>
          </a:p>
          <a:p>
            <a:pPr algn="just"/>
            <a:endParaRPr lang="en-GB" sz="900" b="1" u="sng" dirty="0">
              <a:latin typeface="Ruluko" panose="02000000000000000000" pitchFamily="2" charset="0"/>
            </a:endParaRPr>
          </a:p>
          <a:p>
            <a:pPr algn="just"/>
            <a:r>
              <a:rPr lang="en-GB" sz="1400" dirty="0">
                <a:latin typeface="Ruluko" panose="02000000000000000000" pitchFamily="2" charset="0"/>
              </a:rPr>
              <a:t>The government has created lists of words that they believe every pupil in Year 6 should be able to spell. These words will form the basis of the spelling homework this year. As well as this, we will also be setting spellings to help practise certain spelling rules. </a:t>
            </a:r>
          </a:p>
          <a:p>
            <a:pPr algn="just"/>
            <a:endParaRPr lang="en-GB" sz="700" dirty="0">
              <a:latin typeface="Ruluko" panose="02000000000000000000" pitchFamily="2" charset="0"/>
            </a:endParaRPr>
          </a:p>
          <a:p>
            <a:pPr algn="just"/>
            <a:r>
              <a:rPr lang="en-GB" sz="1400" dirty="0">
                <a:latin typeface="Ruluko" panose="02000000000000000000" pitchFamily="2" charset="0"/>
              </a:rPr>
              <a:t>Below is a list of words that the children will need to learn for their test </a:t>
            </a:r>
            <a:r>
              <a:rPr lang="en-GB" sz="1400" b="1" dirty="0">
                <a:latin typeface="Ruluko" panose="02000000000000000000" pitchFamily="2" charset="0"/>
              </a:rPr>
              <a:t>next </a:t>
            </a:r>
            <a:r>
              <a:rPr lang="en-GB" sz="1400" b="1" dirty="0" smtClean="0">
                <a:latin typeface="Ruluko" panose="02000000000000000000" pitchFamily="2" charset="0"/>
              </a:rPr>
              <a:t>Thursday 26th </a:t>
            </a:r>
            <a:r>
              <a:rPr lang="en-GB" sz="1400" b="1" dirty="0">
                <a:latin typeface="Ruluko" panose="02000000000000000000" pitchFamily="2" charset="0"/>
              </a:rPr>
              <a:t>September</a:t>
            </a:r>
            <a:r>
              <a:rPr lang="en-GB" sz="1400" dirty="0">
                <a:latin typeface="Ruluko" panose="02000000000000000000" pitchFamily="2" charset="0"/>
              </a:rPr>
              <a:t>. If a word begins with a capital letter in this list, then it must in the test in order to be correct. </a:t>
            </a:r>
            <a:r>
              <a:rPr lang="en-GB" sz="1400" b="1" dirty="0">
                <a:latin typeface="Ruluko" panose="02000000000000000000" pitchFamily="2" charset="0"/>
              </a:rPr>
              <a:t>We have put letters to pay attention to in bold to assist your revision.</a:t>
            </a:r>
          </a:p>
        </p:txBody>
      </p:sp>
      <p:sp>
        <p:nvSpPr>
          <p:cNvPr id="5" name="TextBox 4"/>
          <p:cNvSpPr txBox="1"/>
          <p:nvPr/>
        </p:nvSpPr>
        <p:spPr>
          <a:xfrm>
            <a:off x="163492" y="2022888"/>
            <a:ext cx="2500045" cy="317459"/>
          </a:xfrm>
          <a:prstGeom prst="rect">
            <a:avLst/>
          </a:prstGeom>
          <a:noFill/>
          <a:ln>
            <a:solidFill>
              <a:schemeClr val="tx1"/>
            </a:solidFill>
          </a:ln>
        </p:spPr>
        <p:txBody>
          <a:bodyPr wrap="square" rtlCol="0">
            <a:spAutoFit/>
          </a:bodyPr>
          <a:lstStyle/>
          <a:p>
            <a:r>
              <a:rPr lang="en-GB" sz="1463" b="1" u="sng" dirty="0">
                <a:latin typeface="Ruluko" panose="02000000000000000000" pitchFamily="2" charset="0"/>
              </a:rPr>
              <a:t>Year 3/4 Statutory Word List </a:t>
            </a:r>
          </a:p>
        </p:txBody>
      </p:sp>
      <p:graphicFrame>
        <p:nvGraphicFramePr>
          <p:cNvPr id="6" name="Table 5"/>
          <p:cNvGraphicFramePr>
            <a:graphicFrameLocks noGrp="1"/>
          </p:cNvGraphicFramePr>
          <p:nvPr>
            <p:extLst>
              <p:ext uri="{D42A27DB-BD31-4B8C-83A1-F6EECF244321}">
                <p14:modId xmlns:p14="http://schemas.microsoft.com/office/powerpoint/2010/main" val="2685495037"/>
              </p:ext>
            </p:extLst>
          </p:nvPr>
        </p:nvGraphicFramePr>
        <p:xfrm>
          <a:off x="163492" y="2511459"/>
          <a:ext cx="9368435" cy="4137539"/>
        </p:xfrm>
        <a:graphic>
          <a:graphicData uri="http://schemas.openxmlformats.org/drawingml/2006/table">
            <a:tbl>
              <a:tblPr firstRow="1" bandRow="1">
                <a:tableStyleId>{5C22544A-7EE6-4342-B048-85BDC9FD1C3A}</a:tableStyleId>
              </a:tblPr>
              <a:tblGrid>
                <a:gridCol w="1873687">
                  <a:extLst>
                    <a:ext uri="{9D8B030D-6E8A-4147-A177-3AD203B41FA5}">
                      <a16:colId xmlns:a16="http://schemas.microsoft.com/office/drawing/2014/main" val="20000"/>
                    </a:ext>
                  </a:extLst>
                </a:gridCol>
                <a:gridCol w="1873687">
                  <a:extLst>
                    <a:ext uri="{9D8B030D-6E8A-4147-A177-3AD203B41FA5}">
                      <a16:colId xmlns:a16="http://schemas.microsoft.com/office/drawing/2014/main" val="20001"/>
                    </a:ext>
                  </a:extLst>
                </a:gridCol>
                <a:gridCol w="1873687">
                  <a:extLst>
                    <a:ext uri="{9D8B030D-6E8A-4147-A177-3AD203B41FA5}">
                      <a16:colId xmlns:a16="http://schemas.microsoft.com/office/drawing/2014/main" val="20002"/>
                    </a:ext>
                  </a:extLst>
                </a:gridCol>
                <a:gridCol w="1873687">
                  <a:extLst>
                    <a:ext uri="{9D8B030D-6E8A-4147-A177-3AD203B41FA5}">
                      <a16:colId xmlns:a16="http://schemas.microsoft.com/office/drawing/2014/main" val="20003"/>
                    </a:ext>
                  </a:extLst>
                </a:gridCol>
                <a:gridCol w="1873687">
                  <a:extLst>
                    <a:ext uri="{9D8B030D-6E8A-4147-A177-3AD203B41FA5}">
                      <a16:colId xmlns:a16="http://schemas.microsoft.com/office/drawing/2014/main" val="20004"/>
                    </a:ext>
                  </a:extLst>
                </a:gridCol>
              </a:tblGrid>
              <a:tr h="355799">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500" dirty="0" smtClean="0">
                          <a:solidFill>
                            <a:schemeClr val="tx1"/>
                          </a:solidFill>
                          <a:latin typeface="Ruluko" panose="02000000000000000000" pitchFamily="2" charset="0"/>
                        </a:rPr>
                        <a:t>Look</a:t>
                      </a:r>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500" dirty="0" smtClean="0">
                          <a:solidFill>
                            <a:schemeClr val="tx1"/>
                          </a:solidFill>
                          <a:latin typeface="Ruluko" panose="02000000000000000000" pitchFamily="2" charset="0"/>
                        </a:rPr>
                        <a:t>Cover</a:t>
                      </a:r>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500" dirty="0" smtClean="0">
                          <a:solidFill>
                            <a:schemeClr val="tx1"/>
                          </a:solidFill>
                          <a:latin typeface="Ruluko" panose="02000000000000000000" pitchFamily="2" charset="0"/>
                        </a:rPr>
                        <a:t>Write</a:t>
                      </a:r>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500" dirty="0" smtClean="0">
                          <a:solidFill>
                            <a:schemeClr val="tx1"/>
                          </a:solidFill>
                          <a:latin typeface="Ruluko" panose="02000000000000000000" pitchFamily="2" charset="0"/>
                        </a:rPr>
                        <a:t>Check</a:t>
                      </a:r>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8174">
                <a:tc>
                  <a:txBody>
                    <a:bodyPr/>
                    <a:lstStyle/>
                    <a:p>
                      <a:pPr algn="ctr"/>
                      <a:r>
                        <a:rPr lang="en-US" sz="1800" b="0" dirty="0" smtClean="0">
                          <a:solidFill>
                            <a:schemeClr val="tx1"/>
                          </a:solidFill>
                          <a:latin typeface="Ruluko" panose="02000000000000000000" pitchFamily="2" charset="0"/>
                        </a:rPr>
                        <a:t>a</a:t>
                      </a:r>
                      <a:r>
                        <a:rPr lang="en-US" sz="1800" b="1" dirty="0" smtClean="0">
                          <a:solidFill>
                            <a:schemeClr val="tx1"/>
                          </a:solidFill>
                          <a:latin typeface="Ruluko" panose="02000000000000000000" pitchFamily="2" charset="0"/>
                        </a:rPr>
                        <a:t>dd</a:t>
                      </a:r>
                      <a:r>
                        <a:rPr lang="en-US" sz="1800" b="0" dirty="0" smtClean="0">
                          <a:solidFill>
                            <a:schemeClr val="tx1"/>
                          </a:solidFill>
                          <a:latin typeface="Ruluko" panose="02000000000000000000" pitchFamily="2" charset="0"/>
                        </a:rPr>
                        <a:t>re</a:t>
                      </a:r>
                      <a:r>
                        <a:rPr lang="en-US" sz="1800" b="1" dirty="0" smtClean="0">
                          <a:solidFill>
                            <a:schemeClr val="tx1"/>
                          </a:solidFill>
                          <a:latin typeface="Ruluko" panose="02000000000000000000" pitchFamily="2" charset="0"/>
                        </a:rPr>
                        <a:t>ss</a:t>
                      </a:r>
                      <a:endParaRPr lang="en-GB" sz="1800" b="1"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8174">
                <a:tc>
                  <a:txBody>
                    <a:bodyPr/>
                    <a:lstStyle/>
                    <a:p>
                      <a:pPr algn="ctr"/>
                      <a:r>
                        <a:rPr lang="en-GB" sz="1800" dirty="0" smtClean="0">
                          <a:solidFill>
                            <a:schemeClr val="tx1"/>
                          </a:solidFill>
                          <a:latin typeface="Ruluko" panose="02000000000000000000" pitchFamily="2" charset="0"/>
                        </a:rPr>
                        <a:t>bic</a:t>
                      </a:r>
                      <a:r>
                        <a:rPr lang="en-GB" sz="1800" b="1" dirty="0" smtClean="0">
                          <a:solidFill>
                            <a:schemeClr val="tx1"/>
                          </a:solidFill>
                          <a:latin typeface="Ruluko" panose="02000000000000000000" pitchFamily="2" charset="0"/>
                        </a:rPr>
                        <a:t>y</a:t>
                      </a:r>
                      <a:r>
                        <a:rPr lang="en-GB" sz="1800" dirty="0" smtClean="0">
                          <a:solidFill>
                            <a:schemeClr val="tx1"/>
                          </a:solidFill>
                          <a:latin typeface="Ruluko" panose="02000000000000000000" pitchFamily="2" charset="0"/>
                        </a:rPr>
                        <a:t>cle</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8174">
                <a:tc>
                  <a:txBody>
                    <a:bodyPr/>
                    <a:lstStyle/>
                    <a:p>
                      <a:pPr algn="ctr"/>
                      <a:r>
                        <a:rPr lang="en-GB" sz="1800" dirty="0" smtClean="0">
                          <a:solidFill>
                            <a:schemeClr val="tx1"/>
                          </a:solidFill>
                          <a:latin typeface="Ruluko" panose="02000000000000000000" pitchFamily="2" charset="0"/>
                        </a:rPr>
                        <a:t>cal</a:t>
                      </a:r>
                      <a:r>
                        <a:rPr lang="en-GB" sz="1800" b="1" dirty="0" smtClean="0">
                          <a:solidFill>
                            <a:schemeClr val="tx1"/>
                          </a:solidFill>
                          <a:latin typeface="Ruluko" panose="02000000000000000000" pitchFamily="2" charset="0"/>
                        </a:rPr>
                        <a:t>e</a:t>
                      </a:r>
                      <a:r>
                        <a:rPr lang="en-GB" sz="1800" dirty="0" smtClean="0">
                          <a:solidFill>
                            <a:schemeClr val="tx1"/>
                          </a:solidFill>
                          <a:latin typeface="Ruluko" panose="02000000000000000000" pitchFamily="2" charset="0"/>
                        </a:rPr>
                        <a:t>nd</a:t>
                      </a:r>
                      <a:r>
                        <a:rPr lang="en-GB" sz="1800" b="1" dirty="0" smtClean="0">
                          <a:solidFill>
                            <a:schemeClr val="tx1"/>
                          </a:solidFill>
                          <a:latin typeface="Ruluko" panose="02000000000000000000" pitchFamily="2" charset="0"/>
                        </a:rPr>
                        <a:t>a</a:t>
                      </a:r>
                      <a:r>
                        <a:rPr lang="en-GB" sz="1800" dirty="0" smtClean="0">
                          <a:solidFill>
                            <a:schemeClr val="tx1"/>
                          </a:solidFill>
                          <a:latin typeface="Ruluko" panose="02000000000000000000" pitchFamily="2" charset="0"/>
                        </a:rPr>
                        <a:t>r</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8174">
                <a:tc>
                  <a:txBody>
                    <a:bodyPr/>
                    <a:lstStyle/>
                    <a:p>
                      <a:pPr algn="ctr"/>
                      <a:r>
                        <a:rPr lang="en-GB" sz="1800" b="0" dirty="0" smtClean="0">
                          <a:solidFill>
                            <a:schemeClr val="tx1"/>
                          </a:solidFill>
                          <a:latin typeface="Ruluko" panose="02000000000000000000" pitchFamily="2" charset="0"/>
                        </a:rPr>
                        <a:t>de</a:t>
                      </a:r>
                      <a:r>
                        <a:rPr lang="en-GB" sz="1800" b="1" dirty="0" smtClean="0">
                          <a:solidFill>
                            <a:schemeClr val="tx1"/>
                          </a:solidFill>
                          <a:latin typeface="Ruluko" panose="02000000000000000000" pitchFamily="2" charset="0"/>
                        </a:rPr>
                        <a:t>c</a:t>
                      </a:r>
                      <a:r>
                        <a:rPr lang="en-GB" sz="1800" b="0" dirty="0" smtClean="0">
                          <a:solidFill>
                            <a:schemeClr val="tx1"/>
                          </a:solidFill>
                          <a:latin typeface="Ruluko" panose="02000000000000000000" pitchFamily="2" charset="0"/>
                        </a:rPr>
                        <a:t>ide</a:t>
                      </a:r>
                      <a:endParaRPr lang="en-GB" sz="1800" b="1"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8174">
                <a:tc>
                  <a:txBody>
                    <a:bodyPr/>
                    <a:lstStyle/>
                    <a:p>
                      <a:pPr algn="ctr"/>
                      <a:r>
                        <a:rPr lang="en-GB" sz="1800" dirty="0" smtClean="0">
                          <a:solidFill>
                            <a:schemeClr val="tx1"/>
                          </a:solidFill>
                          <a:latin typeface="Ruluko" panose="02000000000000000000" pitchFamily="2" charset="0"/>
                        </a:rPr>
                        <a:t>ei</a:t>
                      </a:r>
                      <a:r>
                        <a:rPr lang="en-GB" sz="1800" b="1" dirty="0" smtClean="0">
                          <a:solidFill>
                            <a:schemeClr val="tx1"/>
                          </a:solidFill>
                          <a:latin typeface="Ruluko" panose="02000000000000000000" pitchFamily="2" charset="0"/>
                        </a:rPr>
                        <a:t>gh</a:t>
                      </a:r>
                      <a:r>
                        <a:rPr lang="en-GB" sz="1800" dirty="0" smtClean="0">
                          <a:solidFill>
                            <a:schemeClr val="tx1"/>
                          </a:solidFill>
                          <a:latin typeface="Ruluko" panose="02000000000000000000" pitchFamily="2" charset="0"/>
                        </a:rPr>
                        <a:t>th</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8174">
                <a:tc>
                  <a:txBody>
                    <a:bodyPr/>
                    <a:lstStyle/>
                    <a:p>
                      <a:pPr algn="ctr"/>
                      <a:r>
                        <a:rPr lang="en-GB" sz="1800" dirty="0" smtClean="0">
                          <a:solidFill>
                            <a:schemeClr val="tx1"/>
                          </a:solidFill>
                          <a:latin typeface="Ruluko" panose="02000000000000000000" pitchFamily="2" charset="0"/>
                        </a:rPr>
                        <a:t>fam</a:t>
                      </a:r>
                      <a:r>
                        <a:rPr lang="en-GB" sz="1800" b="1" dirty="0" smtClean="0">
                          <a:solidFill>
                            <a:schemeClr val="tx1"/>
                          </a:solidFill>
                          <a:latin typeface="Ruluko" panose="02000000000000000000" pitchFamily="2" charset="0"/>
                        </a:rPr>
                        <a:t>ou</a:t>
                      </a:r>
                      <a:r>
                        <a:rPr lang="en-GB" sz="1800" dirty="0" smtClean="0">
                          <a:solidFill>
                            <a:schemeClr val="tx1"/>
                          </a:solidFill>
                          <a:latin typeface="Ruluko" panose="02000000000000000000" pitchFamily="2" charset="0"/>
                        </a:rPr>
                        <a:t>s</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8174">
                <a:tc>
                  <a:txBody>
                    <a:bodyPr/>
                    <a:lstStyle/>
                    <a:p>
                      <a:pPr algn="ctr"/>
                      <a:r>
                        <a:rPr lang="en-US" sz="1800" baseline="0" dirty="0" smtClean="0">
                          <a:solidFill>
                            <a:schemeClr val="tx1"/>
                          </a:solidFill>
                          <a:latin typeface="Ruluko" panose="02000000000000000000" pitchFamily="2" charset="0"/>
                        </a:rPr>
                        <a:t>su</a:t>
                      </a:r>
                      <a:r>
                        <a:rPr lang="en-US" sz="1800" b="1" baseline="0" dirty="0" smtClean="0">
                          <a:solidFill>
                            <a:schemeClr val="tx1"/>
                          </a:solidFill>
                          <a:latin typeface="Ruluko" panose="02000000000000000000" pitchFamily="2" charset="0"/>
                        </a:rPr>
                        <a:t>r</a:t>
                      </a:r>
                      <a:r>
                        <a:rPr lang="en-US" sz="1800" baseline="0" dirty="0" smtClean="0">
                          <a:solidFill>
                            <a:schemeClr val="tx1"/>
                          </a:solidFill>
                          <a:latin typeface="Ruluko" panose="02000000000000000000" pitchFamily="2" charset="0"/>
                        </a:rPr>
                        <a:t>pri</a:t>
                      </a:r>
                      <a:r>
                        <a:rPr lang="en-US" sz="1800" b="1" baseline="0" dirty="0" smtClean="0">
                          <a:solidFill>
                            <a:schemeClr val="tx1"/>
                          </a:solidFill>
                          <a:latin typeface="Ruluko" panose="02000000000000000000" pitchFamily="2" charset="0"/>
                        </a:rPr>
                        <a:t>s</a:t>
                      </a:r>
                      <a:r>
                        <a:rPr lang="en-US" sz="1800" baseline="0" dirty="0" smtClean="0">
                          <a:solidFill>
                            <a:schemeClr val="tx1"/>
                          </a:solidFill>
                          <a:latin typeface="Ruluko" panose="02000000000000000000" pitchFamily="2" charset="0"/>
                        </a:rPr>
                        <a:t>e</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8174">
                <a:tc>
                  <a:txBody>
                    <a:bodyPr/>
                    <a:lstStyle/>
                    <a:p>
                      <a:pPr algn="ctr"/>
                      <a:r>
                        <a:rPr lang="en-GB" sz="1800" b="0" dirty="0" smtClean="0">
                          <a:solidFill>
                            <a:schemeClr val="tx1"/>
                          </a:solidFill>
                          <a:latin typeface="Ruluko" panose="02000000000000000000" pitchFamily="2" charset="0"/>
                        </a:rPr>
                        <a:t>h</a:t>
                      </a:r>
                      <a:r>
                        <a:rPr lang="en-GB" sz="1800" b="1" dirty="0" smtClean="0">
                          <a:solidFill>
                            <a:schemeClr val="tx1"/>
                          </a:solidFill>
                          <a:latin typeface="Ruluko" panose="02000000000000000000" pitchFamily="2" charset="0"/>
                        </a:rPr>
                        <a:t>ea</a:t>
                      </a:r>
                      <a:r>
                        <a:rPr lang="en-GB" sz="1800" b="0" dirty="0" smtClean="0">
                          <a:solidFill>
                            <a:schemeClr val="tx1"/>
                          </a:solidFill>
                          <a:latin typeface="Ruluko" panose="02000000000000000000" pitchFamily="2" charset="0"/>
                        </a:rPr>
                        <a:t>rd</a:t>
                      </a:r>
                      <a:endParaRPr lang="en-GB" sz="1800" b="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8174">
                <a:tc>
                  <a:txBody>
                    <a:bodyPr/>
                    <a:lstStyle/>
                    <a:p>
                      <a:pPr algn="ctr"/>
                      <a:r>
                        <a:rPr lang="en-GB" sz="1800" dirty="0" smtClean="0">
                          <a:solidFill>
                            <a:schemeClr val="tx1"/>
                          </a:solidFill>
                          <a:latin typeface="Ruluko" panose="02000000000000000000" pitchFamily="2" charset="0"/>
                        </a:rPr>
                        <a:t>imag</a:t>
                      </a:r>
                      <a:r>
                        <a:rPr lang="en-GB" sz="1800" b="1" dirty="0" smtClean="0">
                          <a:solidFill>
                            <a:schemeClr val="tx1"/>
                          </a:solidFill>
                          <a:latin typeface="Ruluko" panose="02000000000000000000" pitchFamily="2" charset="0"/>
                        </a:rPr>
                        <a:t>i</a:t>
                      </a:r>
                      <a:r>
                        <a:rPr lang="en-GB" sz="1800" dirty="0" smtClean="0">
                          <a:solidFill>
                            <a:schemeClr val="tx1"/>
                          </a:solidFill>
                          <a:latin typeface="Ruluko" panose="02000000000000000000" pitchFamily="2" charset="0"/>
                        </a:rPr>
                        <a:t>ne</a:t>
                      </a:r>
                      <a:endParaRPr lang="en-GB" sz="18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8174">
                <a:tc>
                  <a:txBody>
                    <a:bodyPr/>
                    <a:lstStyle/>
                    <a:p>
                      <a:pPr algn="ctr"/>
                      <a:r>
                        <a:rPr lang="en-GB" sz="1800" b="0" dirty="0" smtClean="0">
                          <a:solidFill>
                            <a:schemeClr val="tx1"/>
                          </a:solidFill>
                          <a:latin typeface="Ruluko" panose="02000000000000000000" pitchFamily="2" charset="0"/>
                        </a:rPr>
                        <a:t>l</a:t>
                      </a:r>
                      <a:r>
                        <a:rPr lang="en-GB" sz="1800" b="1" dirty="0" smtClean="0">
                          <a:solidFill>
                            <a:schemeClr val="tx1"/>
                          </a:solidFill>
                          <a:latin typeface="Ruluko" panose="02000000000000000000" pitchFamily="2" charset="0"/>
                        </a:rPr>
                        <a:t>ea</a:t>
                      </a:r>
                      <a:r>
                        <a:rPr lang="en-GB" sz="1800" b="0" dirty="0" smtClean="0">
                          <a:solidFill>
                            <a:schemeClr val="tx1"/>
                          </a:solidFill>
                          <a:latin typeface="Ruluko" panose="02000000000000000000" pitchFamily="2" charset="0"/>
                        </a:rPr>
                        <a:t>rning</a:t>
                      </a:r>
                      <a:r>
                        <a:rPr lang="en-GB" sz="1800" b="0" baseline="0" dirty="0" smtClean="0">
                          <a:solidFill>
                            <a:schemeClr val="tx1"/>
                          </a:solidFill>
                          <a:latin typeface="Ruluko" panose="02000000000000000000" pitchFamily="2" charset="0"/>
                        </a:rPr>
                        <a:t> </a:t>
                      </a:r>
                      <a:endParaRPr lang="en-GB" sz="1800" b="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500" dirty="0">
                        <a:solidFill>
                          <a:schemeClr val="tx1"/>
                        </a:solidFill>
                        <a:latin typeface="Ruluko" panose="02000000000000000000" pitchFamily="2" charset="0"/>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4272100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232</TotalTime>
  <Words>140</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Ruluko</vt:lpstr>
      <vt:lpstr>Office Theme</vt:lpstr>
      <vt:lpstr>PowerPoint Presentation</vt:lpstr>
    </vt:vector>
  </TitlesOfParts>
  <Company>Priory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Wilson</dc:creator>
  <cp:lastModifiedBy>Erica Wilson</cp:lastModifiedBy>
  <cp:revision>9</cp:revision>
  <cp:lastPrinted>2023-09-14T18:46:26Z</cp:lastPrinted>
  <dcterms:created xsi:type="dcterms:W3CDTF">2023-09-10T21:22:25Z</dcterms:created>
  <dcterms:modified xsi:type="dcterms:W3CDTF">2024-09-15T19:10:37Z</dcterms:modified>
</cp:coreProperties>
</file>